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3"/>
    <p:sldId id="262" r:id="rId4"/>
    <p:sldId id="263" r:id="rId5"/>
    <p:sldId id="277" r:id="rId6"/>
    <p:sldId id="279" r:id="rId7"/>
    <p:sldId id="257" r:id="rId8"/>
    <p:sldId id="258" r:id="rId9"/>
    <p:sldId id="264" r:id="rId10"/>
    <p:sldId id="298" r:id="rId11"/>
    <p:sldId id="299" r:id="rId12"/>
    <p:sldId id="300" r:id="rId13"/>
    <p:sldId id="301" r:id="rId14"/>
    <p:sldId id="302" r:id="rId15"/>
    <p:sldId id="294" r:id="rId16"/>
    <p:sldId id="303" r:id="rId17"/>
    <p:sldId id="305" r:id="rId18"/>
    <p:sldId id="308" r:id="rId19"/>
    <p:sldId id="309" r:id="rId20"/>
    <p:sldId id="292" r:id="rId21"/>
    <p:sldId id="273" r:id="rId22"/>
  </p:sldIdLst>
  <p:sldSz cx="12192000" cy="6858000"/>
  <p:notesSz cx="6858000" cy="9144000"/>
  <p:embeddedFontLst>
    <p:embeddedFont>
      <p:font typeface="汉仪雅酷黑 45W" panose="020B0404020202020204" pitchFamily="34" charset="-122"/>
      <p:regular r:id="rId28"/>
    </p:embeddedFont>
    <p:embeddedFont>
      <p:font typeface="思源黑体 CN Medium" panose="020B0600000000000000" charset="-122"/>
      <p:regular r:id="rId29"/>
    </p:embeddedFont>
    <p:embeddedFont>
      <p:font typeface="思源黑体 CN Bold" panose="020B0800000000000000" charset="-122"/>
      <p:bold r:id="rId30"/>
    </p:embeddedFont>
    <p:embeddedFont>
      <p:font typeface="思源黑体 CN Regular" panose="020B0500000000000000" charset="-122"/>
      <p:regular r:id="rId31"/>
    </p:embeddedFont>
    <p:embeddedFont>
      <p:font typeface="思源黑体 CN Normal" panose="020B0400000000000000" charset="-122"/>
      <p:regular r:id="rId32"/>
    </p:embeddedFont>
    <p:embeddedFont>
      <p:font typeface="思源宋体 CN Heavy" panose="02020900000000000000" charset="-122"/>
      <p:bold r:id="rId33"/>
    </p:embeddedFont>
    <p:embeddedFont>
      <p:font typeface="微软雅黑" panose="020B0503020204020204" charset="-122"/>
      <p:regular r:id="rId34"/>
    </p:embeddedFont>
    <p:embeddedFont>
      <p:font typeface="等线" panose="02010600030101010101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  <p:embeddedFont>
      <p:font typeface="Calibri" panose="020F0502020204030204"/>
      <p:regular r:id="rId40"/>
      <p:bold r:id="rId41"/>
      <p:italic r:id="rId42"/>
      <p:boldItalic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08"/>
    <a:srgbClr val="ED7D31"/>
    <a:srgbClr val="FEBB5A"/>
    <a:srgbClr val="FFD4A0"/>
    <a:srgbClr val="EFC687"/>
    <a:srgbClr val="BC4DA6"/>
    <a:srgbClr val="5C50D6"/>
    <a:srgbClr val="3D50D9"/>
    <a:srgbClr val="2050DC"/>
    <a:srgbClr val="D67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100" d="100"/>
          <a:sy n="100" d="100"/>
        </p:scale>
        <p:origin x="25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207.xml"/><Relationship Id="rId43" Type="http://schemas.openxmlformats.org/officeDocument/2006/relationships/font" Target="fonts/font16.fntdata"/><Relationship Id="rId42" Type="http://schemas.openxmlformats.org/officeDocument/2006/relationships/font" Target="fonts/font15.fntdata"/><Relationship Id="rId41" Type="http://schemas.openxmlformats.org/officeDocument/2006/relationships/font" Target="fonts/font14.fntdata"/><Relationship Id="rId40" Type="http://schemas.openxmlformats.org/officeDocument/2006/relationships/font" Target="fonts/font13.fntdata"/><Relationship Id="rId4" Type="http://schemas.openxmlformats.org/officeDocument/2006/relationships/slide" Target="slides/slide2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ADBE-A79B-4B4C-A5DA-95495B1105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06902-474D-4C6D-9A3C-9568079FC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flipH="1">
            <a:off x="6225166" y="-15874"/>
            <a:ext cx="5966834" cy="1788603"/>
          </a:xfrm>
          <a:custGeom>
            <a:avLst/>
            <a:gdLst>
              <a:gd name="connsiteX0" fmla="*/ 5966834 w 5966834"/>
              <a:gd name="connsiteY0" fmla="*/ 0 h 1788603"/>
              <a:gd name="connsiteX1" fmla="*/ 0 w 5966834"/>
              <a:gd name="connsiteY1" fmla="*/ 0 h 1788603"/>
              <a:gd name="connsiteX2" fmla="*/ 0 w 5966834"/>
              <a:gd name="connsiteY2" fmla="*/ 1598512 h 1788603"/>
              <a:gd name="connsiteX3" fmla="*/ 64399 w 5966834"/>
              <a:gd name="connsiteY3" fmla="*/ 1575097 h 1788603"/>
              <a:gd name="connsiteX4" fmla="*/ 812800 w 5966834"/>
              <a:gd name="connsiteY4" fmla="*/ 1390650 h 1788603"/>
              <a:gd name="connsiteX5" fmla="*/ 4533900 w 5966834"/>
              <a:gd name="connsiteY5" fmla="*/ 1733550 h 1788603"/>
              <a:gd name="connsiteX6" fmla="*/ 5936159 w 5966834"/>
              <a:gd name="connsiteY6" fmla="*/ 47708 h 1788603"/>
              <a:gd name="connsiteX7" fmla="*/ 5966834 w 5966834"/>
              <a:gd name="connsiteY7" fmla="*/ 0 h 178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6834" h="1788603">
                <a:moveTo>
                  <a:pt x="5966834" y="0"/>
                </a:moveTo>
                <a:lnTo>
                  <a:pt x="0" y="0"/>
                </a:lnTo>
                <a:lnTo>
                  <a:pt x="0" y="1598512"/>
                </a:lnTo>
                <a:lnTo>
                  <a:pt x="64399" y="1575097"/>
                </a:lnTo>
                <a:cubicBezTo>
                  <a:pt x="320526" y="1487866"/>
                  <a:pt x="571500" y="1421606"/>
                  <a:pt x="812800" y="1390650"/>
                </a:cubicBezTo>
                <a:cubicBezTo>
                  <a:pt x="2099733" y="1225550"/>
                  <a:pt x="3653367" y="1996058"/>
                  <a:pt x="4533900" y="1733550"/>
                </a:cubicBezTo>
                <a:cubicBezTo>
                  <a:pt x="5304367" y="1503856"/>
                  <a:pt x="5578938" y="635592"/>
                  <a:pt x="5936159" y="47708"/>
                </a:cubicBezTo>
                <a:lnTo>
                  <a:pt x="596683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1" y="0"/>
            <a:ext cx="1162051" cy="5986843"/>
          </a:xfrm>
          <a:custGeom>
            <a:avLst/>
            <a:gdLst>
              <a:gd name="connsiteX0" fmla="*/ 1162051 w 1162051"/>
              <a:gd name="connsiteY0" fmla="*/ 0 h 5986843"/>
              <a:gd name="connsiteX1" fmla="*/ 1125639 w 1162051"/>
              <a:gd name="connsiteY1" fmla="*/ 0 h 5986843"/>
              <a:gd name="connsiteX2" fmla="*/ 1055364 w 1162051"/>
              <a:gd name="connsiteY2" fmla="*/ 193278 h 5986843"/>
              <a:gd name="connsiteX3" fmla="*/ 1 w 1162051"/>
              <a:gd name="connsiteY3" fmla="*/ 3187700 h 5986843"/>
              <a:gd name="connsiteX4" fmla="*/ 1020675 w 1162051"/>
              <a:gd name="connsiteY4" fmla="*/ 5879095 h 5986843"/>
              <a:gd name="connsiteX5" fmla="*/ 1162051 w 1162051"/>
              <a:gd name="connsiteY5" fmla="*/ 5986843 h 5986843"/>
              <a:gd name="connsiteX6" fmla="*/ 1162051 w 1162051"/>
              <a:gd name="connsiteY6" fmla="*/ 0 h 598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2051" h="5986843">
                <a:moveTo>
                  <a:pt x="1162051" y="0"/>
                </a:moveTo>
                <a:lnTo>
                  <a:pt x="1125639" y="0"/>
                </a:lnTo>
                <a:lnTo>
                  <a:pt x="1055364" y="193278"/>
                </a:lnTo>
                <a:cubicBezTo>
                  <a:pt x="656890" y="1229519"/>
                  <a:pt x="-671" y="2324100"/>
                  <a:pt x="1" y="3187700"/>
                </a:cubicBezTo>
                <a:cubicBezTo>
                  <a:pt x="785" y="4195234"/>
                  <a:pt x="330049" y="5295139"/>
                  <a:pt x="1020675" y="5879095"/>
                </a:cubicBezTo>
                <a:lnTo>
                  <a:pt x="1162051" y="5986843"/>
                </a:lnTo>
                <a:lnTo>
                  <a:pt x="116205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53000"/>
                </a:schemeClr>
              </a:gs>
              <a:gs pos="100000">
                <a:schemeClr val="bg2">
                  <a:alpha val="38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2515714" y="4610100"/>
            <a:ext cx="9676287" cy="2247901"/>
          </a:xfrm>
          <a:custGeom>
            <a:avLst/>
            <a:gdLst>
              <a:gd name="connsiteX0" fmla="*/ 787400 w 9676287"/>
              <a:gd name="connsiteY0" fmla="*/ 1 h 2247901"/>
              <a:gd name="connsiteX1" fmla="*/ 132961 w 9676287"/>
              <a:gd name="connsiteY1" fmla="*/ 46078 h 2247901"/>
              <a:gd name="connsiteX2" fmla="*/ 0 w 9676287"/>
              <a:gd name="connsiteY2" fmla="*/ 67957 h 2247901"/>
              <a:gd name="connsiteX3" fmla="*/ 0 w 9676287"/>
              <a:gd name="connsiteY3" fmla="*/ 2247901 h 2247901"/>
              <a:gd name="connsiteX4" fmla="*/ 9676287 w 9676287"/>
              <a:gd name="connsiteY4" fmla="*/ 2247901 h 2247901"/>
              <a:gd name="connsiteX5" fmla="*/ 9611816 w 9676287"/>
              <a:gd name="connsiteY5" fmla="*/ 2125311 h 2247901"/>
              <a:gd name="connsiteX6" fmla="*/ 8509000 w 9676287"/>
              <a:gd name="connsiteY6" fmla="*/ 990601 h 2247901"/>
              <a:gd name="connsiteX7" fmla="*/ 4787900 w 9676287"/>
              <a:gd name="connsiteY7" fmla="*/ 1333501 h 2247901"/>
              <a:gd name="connsiteX8" fmla="*/ 787400 w 9676287"/>
              <a:gd name="connsiteY8" fmla="*/ 1 h 22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6287" h="2247901">
                <a:moveTo>
                  <a:pt x="787400" y="1"/>
                </a:moveTo>
                <a:cubicBezTo>
                  <a:pt x="571500" y="169"/>
                  <a:pt x="351358" y="15421"/>
                  <a:pt x="132961" y="46078"/>
                </a:cubicBezTo>
                <a:lnTo>
                  <a:pt x="0" y="67957"/>
                </a:lnTo>
                <a:lnTo>
                  <a:pt x="0" y="2247901"/>
                </a:lnTo>
                <a:lnTo>
                  <a:pt x="9676287" y="2247901"/>
                </a:lnTo>
                <a:lnTo>
                  <a:pt x="9611816" y="2125311"/>
                </a:lnTo>
                <a:cubicBezTo>
                  <a:pt x="9356659" y="1644537"/>
                  <a:pt x="9059333" y="1154669"/>
                  <a:pt x="8509000" y="990601"/>
                </a:cubicBezTo>
                <a:cubicBezTo>
                  <a:pt x="7628467" y="728093"/>
                  <a:pt x="6074833" y="1498601"/>
                  <a:pt x="4787900" y="1333501"/>
                </a:cubicBezTo>
                <a:cubicBezTo>
                  <a:pt x="3500967" y="1168401"/>
                  <a:pt x="1938867" y="-895"/>
                  <a:pt x="787400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0" y="7650"/>
            <a:ext cx="12192000" cy="6858000"/>
          </a:xfrm>
          <a:custGeom>
            <a:avLst/>
            <a:gdLst>
              <a:gd name="connsiteX0" fmla="*/ 12155588 w 12192000"/>
              <a:gd name="connsiteY0" fmla="*/ 0 h 6858000"/>
              <a:gd name="connsiteX1" fmla="*/ 5966834 w 12192000"/>
              <a:gd name="connsiteY1" fmla="*/ 0 h 6858000"/>
              <a:gd name="connsiteX2" fmla="*/ 5936159 w 12192000"/>
              <a:gd name="connsiteY2" fmla="*/ 47708 h 6858000"/>
              <a:gd name="connsiteX3" fmla="*/ 4533900 w 12192000"/>
              <a:gd name="connsiteY3" fmla="*/ 1733550 h 6858000"/>
              <a:gd name="connsiteX4" fmla="*/ 812800 w 12192000"/>
              <a:gd name="connsiteY4" fmla="*/ 1390650 h 6858000"/>
              <a:gd name="connsiteX5" fmla="*/ 64399 w 12192000"/>
              <a:gd name="connsiteY5" fmla="*/ 1575097 h 6858000"/>
              <a:gd name="connsiteX6" fmla="*/ 0 w 12192000"/>
              <a:gd name="connsiteY6" fmla="*/ 1598512 h 6858000"/>
              <a:gd name="connsiteX7" fmla="*/ 0 w 12192000"/>
              <a:gd name="connsiteY7" fmla="*/ 4678056 h 6858000"/>
              <a:gd name="connsiteX8" fmla="*/ 132961 w 12192000"/>
              <a:gd name="connsiteY8" fmla="*/ 4656177 h 6858000"/>
              <a:gd name="connsiteX9" fmla="*/ 787400 w 12192000"/>
              <a:gd name="connsiteY9" fmla="*/ 4610100 h 6858000"/>
              <a:gd name="connsiteX10" fmla="*/ 4787900 w 12192000"/>
              <a:gd name="connsiteY10" fmla="*/ 5943600 h 6858000"/>
              <a:gd name="connsiteX11" fmla="*/ 8509000 w 12192000"/>
              <a:gd name="connsiteY11" fmla="*/ 5600700 h 6858000"/>
              <a:gd name="connsiteX12" fmla="*/ 9611816 w 12192000"/>
              <a:gd name="connsiteY12" fmla="*/ 6735410 h 6858000"/>
              <a:gd name="connsiteX13" fmla="*/ 9676287 w 12192000"/>
              <a:gd name="connsiteY13" fmla="*/ 6858000 h 6858000"/>
              <a:gd name="connsiteX14" fmla="*/ 12192000 w 12192000"/>
              <a:gd name="connsiteY14" fmla="*/ 6858000 h 6858000"/>
              <a:gd name="connsiteX15" fmla="*/ 12192000 w 12192000"/>
              <a:gd name="connsiteY15" fmla="*/ 5986843 h 6858000"/>
              <a:gd name="connsiteX16" fmla="*/ 12050624 w 12192000"/>
              <a:gd name="connsiteY16" fmla="*/ 5879095 h 6858000"/>
              <a:gd name="connsiteX17" fmla="*/ 11029950 w 12192000"/>
              <a:gd name="connsiteY17" fmla="*/ 3187700 h 6858000"/>
              <a:gd name="connsiteX18" fmla="*/ 12085313 w 12192000"/>
              <a:gd name="connsiteY18" fmla="*/ 193278 h 6858000"/>
              <a:gd name="connsiteX19" fmla="*/ 12155588 w 12192000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2155588" y="0"/>
                </a:moveTo>
                <a:lnTo>
                  <a:pt x="5966834" y="0"/>
                </a:lnTo>
                <a:lnTo>
                  <a:pt x="5936159" y="47708"/>
                </a:lnTo>
                <a:cubicBezTo>
                  <a:pt x="5578938" y="635592"/>
                  <a:pt x="5304367" y="1503856"/>
                  <a:pt x="4533900" y="1733550"/>
                </a:cubicBezTo>
                <a:cubicBezTo>
                  <a:pt x="3653367" y="1996058"/>
                  <a:pt x="2099733" y="1225550"/>
                  <a:pt x="812800" y="1390650"/>
                </a:cubicBezTo>
                <a:cubicBezTo>
                  <a:pt x="571500" y="1421606"/>
                  <a:pt x="320526" y="1487866"/>
                  <a:pt x="64399" y="1575097"/>
                </a:cubicBezTo>
                <a:lnTo>
                  <a:pt x="0" y="1598512"/>
                </a:lnTo>
                <a:lnTo>
                  <a:pt x="0" y="4678056"/>
                </a:lnTo>
                <a:lnTo>
                  <a:pt x="132961" y="4656177"/>
                </a:lnTo>
                <a:cubicBezTo>
                  <a:pt x="351358" y="4625520"/>
                  <a:pt x="571500" y="4610268"/>
                  <a:pt x="787400" y="4610100"/>
                </a:cubicBezTo>
                <a:cubicBezTo>
                  <a:pt x="1938867" y="4609204"/>
                  <a:pt x="3500967" y="5778500"/>
                  <a:pt x="4787900" y="5943600"/>
                </a:cubicBezTo>
                <a:cubicBezTo>
                  <a:pt x="6074833" y="6108700"/>
                  <a:pt x="7628467" y="5338192"/>
                  <a:pt x="8509000" y="5600700"/>
                </a:cubicBezTo>
                <a:cubicBezTo>
                  <a:pt x="9059333" y="5764768"/>
                  <a:pt x="9356659" y="6254636"/>
                  <a:pt x="9611816" y="6735410"/>
                </a:cubicBezTo>
                <a:lnTo>
                  <a:pt x="9676287" y="6858000"/>
                </a:lnTo>
                <a:lnTo>
                  <a:pt x="12192000" y="6858000"/>
                </a:lnTo>
                <a:lnTo>
                  <a:pt x="12192000" y="5986843"/>
                </a:lnTo>
                <a:lnTo>
                  <a:pt x="12050624" y="5879095"/>
                </a:lnTo>
                <a:cubicBezTo>
                  <a:pt x="11359998" y="5295139"/>
                  <a:pt x="11030734" y="4195234"/>
                  <a:pt x="11029950" y="3187700"/>
                </a:cubicBezTo>
                <a:cubicBezTo>
                  <a:pt x="11029278" y="2324100"/>
                  <a:pt x="11686839" y="1229519"/>
                  <a:pt x="12085313" y="193278"/>
                </a:cubicBezTo>
                <a:lnTo>
                  <a:pt x="1215558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image" Target="../media/image10.png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image" Target="../media/image11.png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4.xml"/><Relationship Id="rId10" Type="http://schemas.openxmlformats.org/officeDocument/2006/relationships/image" Target="../media/image12.png"/><Relationship Id="rId1" Type="http://schemas.openxmlformats.org/officeDocument/2006/relationships/tags" Target="../tags/tag9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image" Target="../media/image13.png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5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124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image" Target="../media/image16.png"/><Relationship Id="rId7" Type="http://schemas.openxmlformats.org/officeDocument/2006/relationships/tags" Target="../tags/tag146.xml"/><Relationship Id="rId6" Type="http://schemas.openxmlformats.org/officeDocument/2006/relationships/image" Target="../media/image15.png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4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image" Target="../media/image17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image" Target="../media/image18.png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image" Target="../media/image20.png"/><Relationship Id="rId11" Type="http://schemas.openxmlformats.org/officeDocument/2006/relationships/tags" Target="../tags/tag173.xml"/><Relationship Id="rId10" Type="http://schemas.openxmlformats.org/officeDocument/2006/relationships/image" Target="../media/image19.png"/><Relationship Id="rId1" Type="http://schemas.openxmlformats.org/officeDocument/2006/relationships/tags" Target="../tags/tag16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82.xml"/><Relationship Id="rId7" Type="http://schemas.openxmlformats.org/officeDocument/2006/relationships/image" Target="../media/image21.png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03.xml"/><Relationship Id="rId22" Type="http://schemas.openxmlformats.org/officeDocument/2006/relationships/tags" Target="../tags/tag202.xml"/><Relationship Id="rId21" Type="http://schemas.openxmlformats.org/officeDocument/2006/relationships/tags" Target="../tags/tag201.xml"/><Relationship Id="rId20" Type="http://schemas.openxmlformats.org/officeDocument/2006/relationships/tags" Target="../tags/tag200.xml"/><Relationship Id="rId2" Type="http://schemas.openxmlformats.org/officeDocument/2006/relationships/image" Target="../media/image2.png"/><Relationship Id="rId19" Type="http://schemas.openxmlformats.org/officeDocument/2006/relationships/tags" Target="../tags/tag199.xml"/><Relationship Id="rId18" Type="http://schemas.openxmlformats.org/officeDocument/2006/relationships/tags" Target="../tags/tag198.xml"/><Relationship Id="rId17" Type="http://schemas.openxmlformats.org/officeDocument/2006/relationships/tags" Target="../tags/tag197.xml"/><Relationship Id="rId16" Type="http://schemas.openxmlformats.org/officeDocument/2006/relationships/tags" Target="../tags/tag196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6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../media/image4.png"/><Relationship Id="rId6" Type="http://schemas.openxmlformats.org/officeDocument/2006/relationships/tags" Target="../tags/tag9.xml"/><Relationship Id="rId5" Type="http://schemas.openxmlformats.org/officeDocument/2006/relationships/image" Target="../media/image1.jpe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image" Target="../media/image5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52.xml"/><Relationship Id="rId27" Type="http://schemas.openxmlformats.org/officeDocument/2006/relationships/tags" Target="../tags/tag51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54.xml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6.xml"/><Relationship Id="rId6" Type="http://schemas.openxmlformats.org/officeDocument/2006/relationships/image" Target="../media/image8.png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2.xml"/><Relationship Id="rId6" Type="http://schemas.openxmlformats.org/officeDocument/2006/relationships/image" Target="../media/image9.png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930342" y="1463383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514392" y="1327115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任务</a:t>
            </a:r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二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76702" y="1852455"/>
            <a:ext cx="6859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Shopee平台卖家端功能介绍</a:t>
            </a:r>
            <a:endParaRPr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c2160989132221ef5abf87c594da4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71870" y="4833620"/>
            <a:ext cx="260096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25005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0220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商业分析（Business Insights）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显示已确定订单方面的店铺数据，如图所示：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6849"/>
          <a:stretch>
            <a:fillRect/>
          </a:stretch>
        </p:blipFill>
        <p:spPr>
          <a:xfrm>
            <a:off x="3082290" y="2684780"/>
            <a:ext cx="5755005" cy="216916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200150" y="278765"/>
            <a:ext cx="4384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首页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2" name="文本框 22"/>
          <p:cNvSpPr txBox="1"/>
          <p:nvPr>
            <p:custDataLst>
              <p:tags r:id="rId8"/>
            </p:custDataLst>
          </p:nvPr>
        </p:nvSpPr>
        <p:spPr>
          <a:xfrm>
            <a:off x="5911533" y="3094038"/>
            <a:ext cx="772160" cy="27622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①</a:t>
            </a:r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访客数</a:t>
            </a:r>
            <a:endParaRPr lang="en-US" altLang="zh-CN" sz="105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文本框 23"/>
          <p:cNvSpPr txBox="1"/>
          <p:nvPr>
            <p:custDataLst>
              <p:tags r:id="rId9"/>
            </p:custDataLst>
          </p:nvPr>
        </p:nvSpPr>
        <p:spPr>
          <a:xfrm>
            <a:off x="7140258" y="3084513"/>
            <a:ext cx="943610" cy="27622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②</a:t>
            </a:r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浏览量</a:t>
            </a:r>
            <a:endParaRPr lang="en-US" altLang="zh-CN" sz="105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" name="文本框 24"/>
          <p:cNvSpPr txBox="1"/>
          <p:nvPr>
            <p:custDataLst>
              <p:tags r:id="rId10"/>
            </p:custDataLst>
          </p:nvPr>
        </p:nvSpPr>
        <p:spPr>
          <a:xfrm>
            <a:off x="5959158" y="3884613"/>
            <a:ext cx="943610" cy="27622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③</a:t>
            </a:r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订单</a:t>
            </a:r>
            <a:endParaRPr lang="en-US" altLang="zh-CN" sz="105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3" name="文本框 33"/>
          <p:cNvSpPr txBox="1"/>
          <p:nvPr>
            <p:custDataLst>
              <p:tags r:id="rId11"/>
            </p:custDataLst>
          </p:nvPr>
        </p:nvSpPr>
        <p:spPr>
          <a:xfrm>
            <a:off x="3720783" y="3789363"/>
            <a:ext cx="1485900" cy="27622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24小时销售折线图</a:t>
            </a:r>
            <a:endParaRPr lang="en-US" altLang="zh-CN" sz="105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文本框 25"/>
          <p:cNvSpPr txBox="1"/>
          <p:nvPr>
            <p:custDataLst>
              <p:tags r:id="rId12"/>
            </p:custDataLst>
          </p:nvPr>
        </p:nvSpPr>
        <p:spPr>
          <a:xfrm>
            <a:off x="7137400" y="3846513"/>
            <a:ext cx="943610" cy="51371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200" b="1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Times New Roman" panose="02020603050405020304"/>
              </a:rPr>
              <a:t>④</a:t>
            </a:r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转化率</a:t>
            </a:r>
            <a:endParaRPr lang="en-US" altLang="zh-CN" sz="105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4" name="矩形 54"/>
          <p:cNvSpPr/>
          <p:nvPr>
            <p:custDataLst>
              <p:tags r:id="rId13"/>
            </p:custDataLst>
          </p:nvPr>
        </p:nvSpPr>
        <p:spPr>
          <a:xfrm>
            <a:off x="8148955" y="2847023"/>
            <a:ext cx="580390" cy="1333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cxnSp>
        <p:nvCxnSpPr>
          <p:cNvPr id="55" name="直接箭头连接符 55"/>
          <p:cNvCxnSpPr/>
          <p:nvPr>
            <p:custDataLst>
              <p:tags r:id="rId14"/>
            </p:custDataLst>
          </p:nvPr>
        </p:nvCxnSpPr>
        <p:spPr>
          <a:xfrm>
            <a:off x="7727315" y="2791778"/>
            <a:ext cx="304800" cy="723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25005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0220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商业分析（Business Insights）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点击右上角【更多（More）】，进入【商业分析（Business Insights）】界面，将展示商品订单量、买家数、销售额、转化率、访客数等指标数据具体销售数据。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515"/>
          <a:stretch>
            <a:fillRect/>
          </a:stretch>
        </p:blipFill>
        <p:spPr>
          <a:xfrm>
            <a:off x="3462655" y="2988310"/>
            <a:ext cx="5266690" cy="245364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200150" y="278765"/>
            <a:ext cx="4384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首页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" name="矩形 10"/>
          <p:cNvSpPr/>
          <p:nvPr>
            <p:custDataLst>
              <p:tags r:id="rId8"/>
            </p:custDataLst>
          </p:nvPr>
        </p:nvSpPr>
        <p:spPr>
          <a:xfrm>
            <a:off x="3491230" y="3144203"/>
            <a:ext cx="1314450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3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18519" r="14306" b="19974"/>
          <a:stretch>
            <a:fillRect/>
          </a:stretch>
        </p:blipFill>
        <p:spPr>
          <a:xfrm>
            <a:off x="5594668" y="2614295"/>
            <a:ext cx="3134360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cxnSp>
        <p:nvCxnSpPr>
          <p:cNvPr id="11" name="肘形连接符 11"/>
          <p:cNvCxnSpPr>
            <a:endCxn id="3" idx="1"/>
          </p:cNvCxnSpPr>
          <p:nvPr>
            <p:custDataLst>
              <p:tags r:id="rId11"/>
            </p:custDataLst>
          </p:nvPr>
        </p:nvCxnSpPr>
        <p:spPr>
          <a:xfrm rot="5400000" flipH="1" flipV="1">
            <a:off x="4645343" y="2331720"/>
            <a:ext cx="518795" cy="1380490"/>
          </a:xfrm>
          <a:prstGeom prst="bentConnector4">
            <a:avLst>
              <a:gd name="adj1" fmla="val -45838"/>
              <a:gd name="adj2" fmla="val 73804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76186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3326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我的行销活动（Marketing Center）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显示近期可参加的商品行销活动，包括商品活动和优惠券活动。具体界面如图所示：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0" name="图片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4005"/>
          <a:stretch>
            <a:fillRect/>
          </a:stretch>
        </p:blipFill>
        <p:spPr>
          <a:xfrm>
            <a:off x="3721100" y="2523490"/>
            <a:ext cx="4982845" cy="316420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200150" y="278765"/>
            <a:ext cx="43846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首页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2" name="文本框 12"/>
          <p:cNvSpPr txBox="1"/>
          <p:nvPr>
            <p:custDataLst>
              <p:tags r:id="rId8"/>
            </p:custDataLst>
          </p:nvPr>
        </p:nvSpPr>
        <p:spPr>
          <a:xfrm>
            <a:off x="3827780" y="3428683"/>
            <a:ext cx="772160" cy="27622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①</a:t>
            </a:r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日历</a:t>
            </a:r>
            <a:endParaRPr lang="en-US" altLang="zh-CN" sz="105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文本框 13"/>
          <p:cNvSpPr txBox="1"/>
          <p:nvPr>
            <p:custDataLst>
              <p:tags r:id="rId9"/>
            </p:custDataLst>
          </p:nvPr>
        </p:nvSpPr>
        <p:spPr>
          <a:xfrm>
            <a:off x="4497705" y="3031173"/>
            <a:ext cx="944880" cy="27622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②</a:t>
            </a:r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商品活动</a:t>
            </a:r>
            <a:endParaRPr lang="en-US" altLang="zh-CN" sz="105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" name="文本框 17"/>
          <p:cNvSpPr txBox="1"/>
          <p:nvPr>
            <p:custDataLst>
              <p:tags r:id="rId10"/>
            </p:custDataLst>
          </p:nvPr>
        </p:nvSpPr>
        <p:spPr>
          <a:xfrm>
            <a:off x="5365115" y="3031173"/>
            <a:ext cx="1153795" cy="27622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③</a:t>
            </a:r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优惠券</a:t>
            </a:r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活动</a:t>
            </a:r>
            <a:endParaRPr lang="en-US" altLang="zh-CN" sz="105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文本框 19"/>
          <p:cNvSpPr txBox="1"/>
          <p:nvPr>
            <p:custDataLst>
              <p:tags r:id="rId11"/>
            </p:custDataLst>
          </p:nvPr>
        </p:nvSpPr>
        <p:spPr>
          <a:xfrm>
            <a:off x="6787515" y="3370898"/>
            <a:ext cx="896620" cy="27622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活动标题</a:t>
            </a:r>
            <a:endParaRPr lang="en-US" altLang="zh-CN" sz="105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" name="矩形 18"/>
          <p:cNvSpPr/>
          <p:nvPr>
            <p:custDataLst>
              <p:tags r:id="rId12"/>
            </p:custDataLst>
          </p:nvPr>
        </p:nvSpPr>
        <p:spPr>
          <a:xfrm>
            <a:off x="5584825" y="3647123"/>
            <a:ext cx="1609090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5" name="文本框 20"/>
          <p:cNvSpPr txBox="1"/>
          <p:nvPr>
            <p:custDataLst>
              <p:tags r:id="rId13"/>
            </p:custDataLst>
          </p:nvPr>
        </p:nvSpPr>
        <p:spPr>
          <a:xfrm>
            <a:off x="6724015" y="4666933"/>
            <a:ext cx="896620" cy="27622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活动时间</a:t>
            </a:r>
            <a:endParaRPr lang="en-US" altLang="zh-CN" sz="105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" name="矩形 21"/>
          <p:cNvSpPr/>
          <p:nvPr>
            <p:custDataLst>
              <p:tags r:id="rId14"/>
            </p:custDataLst>
          </p:nvPr>
        </p:nvSpPr>
        <p:spPr>
          <a:xfrm>
            <a:off x="5649913" y="4485958"/>
            <a:ext cx="1571625" cy="18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35788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84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首页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3326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表现（Performance）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反映商店各种指标质量。包括违反上架规范、订单完成率、客服和买家满意度等。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4" name="图片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93440" y="2730500"/>
            <a:ext cx="5600700" cy="231140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315710" y="3442970"/>
            <a:ext cx="381571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卖家中心工具栏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Seller Central toolbar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05867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84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工具栏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3326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工具栏介绍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9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53038"/>
          <a:stretch>
            <a:fillRect/>
          </a:stretch>
        </p:blipFill>
        <p:spPr>
          <a:xfrm>
            <a:off x="2654935" y="1898650"/>
            <a:ext cx="3006725" cy="299847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34" name="图片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53750"/>
          <a:stretch>
            <a:fillRect/>
          </a:stretch>
        </p:blipFill>
        <p:spPr>
          <a:xfrm>
            <a:off x="6787515" y="1898650"/>
            <a:ext cx="2961005" cy="299783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30" name="文本框 30"/>
          <p:cNvSpPr txBox="1"/>
          <p:nvPr>
            <p:custDataLst>
              <p:tags r:id="rId9"/>
            </p:custDataLst>
          </p:nvPr>
        </p:nvSpPr>
        <p:spPr>
          <a:xfrm>
            <a:off x="3455353" y="2045335"/>
            <a:ext cx="1133475" cy="28575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20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①</a:t>
            </a:r>
            <a:r>
              <a:rPr lang="en-US" altLang="zh-CN" sz="120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出货</a:t>
            </a:r>
            <a:endParaRPr lang="en-US" altLang="zh-CN" sz="120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文本框 31"/>
          <p:cNvSpPr txBox="1"/>
          <p:nvPr>
            <p:custDataLst>
              <p:tags r:id="rId10"/>
            </p:custDataLst>
          </p:nvPr>
        </p:nvSpPr>
        <p:spPr>
          <a:xfrm>
            <a:off x="3455353" y="2559050"/>
            <a:ext cx="1095375" cy="28575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20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②</a:t>
            </a:r>
            <a:r>
              <a:rPr lang="en-US" altLang="zh-CN" sz="120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订单</a:t>
            </a:r>
            <a:endParaRPr lang="en-US" altLang="zh-CN" sz="120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2" name="文本框 32"/>
          <p:cNvSpPr txBox="1"/>
          <p:nvPr>
            <p:custDataLst>
              <p:tags r:id="rId11"/>
            </p:custDataLst>
          </p:nvPr>
        </p:nvSpPr>
        <p:spPr>
          <a:xfrm>
            <a:off x="3455353" y="3000375"/>
            <a:ext cx="866775" cy="28575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20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③</a:t>
            </a:r>
            <a:r>
              <a:rPr lang="en-US" altLang="zh-CN" sz="120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商品</a:t>
            </a:r>
            <a:endParaRPr lang="en-US" altLang="zh-CN" sz="120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5" name="文本框 35"/>
          <p:cNvSpPr txBox="1"/>
          <p:nvPr>
            <p:custDataLst>
              <p:tags r:id="rId12"/>
            </p:custDataLst>
          </p:nvPr>
        </p:nvSpPr>
        <p:spPr>
          <a:xfrm>
            <a:off x="7653973" y="3180080"/>
            <a:ext cx="951865" cy="48514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4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Times New Roman" panose="02020603050405020304"/>
              </a:rPr>
              <a:t>④</a:t>
            </a:r>
            <a:r>
              <a:rPr lang="en-US" altLang="zh-CN" sz="120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商店</a:t>
            </a:r>
            <a:endParaRPr lang="en-US" altLang="zh-CN" sz="1400" kern="100">
              <a:solidFill>
                <a:srgbClr val="FF0000"/>
              </a:solidFill>
              <a:latin typeface="Calibri" panose="020F0502020204030204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6" name="文本框 36"/>
          <p:cNvSpPr txBox="1"/>
          <p:nvPr>
            <p:custDataLst>
              <p:tags r:id="rId13"/>
            </p:custDataLst>
          </p:nvPr>
        </p:nvSpPr>
        <p:spPr>
          <a:xfrm>
            <a:off x="7653973" y="3835400"/>
            <a:ext cx="818515" cy="48514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4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Times New Roman" panose="02020603050405020304"/>
              </a:rPr>
              <a:t>⑤</a:t>
            </a:r>
            <a:r>
              <a:rPr lang="en-US" altLang="zh-CN" sz="120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设置</a:t>
            </a:r>
            <a:endParaRPr lang="en-US" altLang="zh-CN" sz="1400" kern="100">
              <a:solidFill>
                <a:srgbClr val="FF0000"/>
              </a:solidFill>
              <a:latin typeface="Calibri" panose="020F0502020204030204"/>
              <a:ea typeface="微软雅黑" panose="020B0503020204020204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01815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84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工具栏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3326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①【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出货（Shipment）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出货板块包含【我的物流】、【批次出货】、【物流设置】，在该板块可选择物流渠道，生成物流订单，查看订单状态。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39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67880" y="2696845"/>
            <a:ext cx="4081780" cy="158369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3" name="矩形: 圆角 12"/>
          <p:cNvSpPr/>
          <p:nvPr>
            <p:custDataLst>
              <p:tags r:id="rId8"/>
            </p:custDataLst>
          </p:nvPr>
        </p:nvSpPr>
        <p:spPr>
          <a:xfrm>
            <a:off x="1334135" y="2757805"/>
            <a:ext cx="260223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1454785" y="2867660"/>
            <a:ext cx="433260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②【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订单（Order）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1334135" y="353949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查看已售订单基本信息，包括付款情况、物流、退换货等。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4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905125" y="4338955"/>
            <a:ext cx="3804285" cy="163512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6" name="文本框 2"/>
          <p:cNvSpPr txBox="1"/>
          <p:nvPr>
            <p:custDataLst>
              <p:tags r:id="rId13"/>
            </p:custDataLst>
          </p:nvPr>
        </p:nvSpPr>
        <p:spPr>
          <a:xfrm>
            <a:off x="9076055" y="3556635"/>
            <a:ext cx="419100" cy="28575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20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①</a:t>
            </a:r>
            <a:endParaRPr lang="en-US" altLang="zh-CN" sz="120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" name="文本框 4"/>
          <p:cNvSpPr txBox="1"/>
          <p:nvPr>
            <p:custDataLst>
              <p:tags r:id="rId14"/>
            </p:custDataLst>
          </p:nvPr>
        </p:nvSpPr>
        <p:spPr>
          <a:xfrm>
            <a:off x="4802823" y="5250180"/>
            <a:ext cx="1123315" cy="28575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20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②</a:t>
            </a:r>
            <a:endParaRPr lang="en-US" altLang="zh-CN" sz="120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01815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84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工具栏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3326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③【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商品（Product）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【商品】板块包含【我的商品】、【添加商品】、【我的违规】3个选项。在该板块中可对店铺的产品进行上新、管理店铺产品的销量等。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3" name="矩形: 圆角 12"/>
          <p:cNvSpPr/>
          <p:nvPr>
            <p:custDataLst>
              <p:tags r:id="rId6"/>
            </p:custDataLst>
          </p:nvPr>
        </p:nvSpPr>
        <p:spPr>
          <a:xfrm>
            <a:off x="1334135" y="2757805"/>
            <a:ext cx="260223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454785" y="2867660"/>
            <a:ext cx="433260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④【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商店（Shop）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334135" y="353949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商店板块包括商店装饰、分类、介绍、评价等有关设定。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22282"/>
          <a:stretch>
            <a:fillRect/>
          </a:stretch>
        </p:blipFill>
        <p:spPr>
          <a:xfrm>
            <a:off x="7242175" y="2523490"/>
            <a:ext cx="3571240" cy="129603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5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r="1097"/>
          <a:stretch>
            <a:fillRect/>
          </a:stretch>
        </p:blipFill>
        <p:spPr>
          <a:xfrm>
            <a:off x="3307080" y="4338955"/>
            <a:ext cx="3571240" cy="151003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10" name="文本框 5"/>
          <p:cNvSpPr txBox="1"/>
          <p:nvPr>
            <p:custDataLst>
              <p:tags r:id="rId13"/>
            </p:custDataLst>
          </p:nvPr>
        </p:nvSpPr>
        <p:spPr>
          <a:xfrm>
            <a:off x="9133205" y="3049905"/>
            <a:ext cx="419100" cy="28575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200" b="1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Times New Roman" panose="02020603050405020304"/>
              </a:rPr>
              <a:t>③</a:t>
            </a:r>
            <a:endParaRPr lang="en-US" altLang="zh-CN" sz="120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文本框 7"/>
          <p:cNvSpPr txBox="1"/>
          <p:nvPr>
            <p:custDataLst>
              <p:tags r:id="rId14"/>
            </p:custDataLst>
          </p:nvPr>
        </p:nvSpPr>
        <p:spPr>
          <a:xfrm>
            <a:off x="4965700" y="4851400"/>
            <a:ext cx="419100" cy="48514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400" b="1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Times New Roman" panose="02020603050405020304"/>
              </a:rPr>
              <a:t>④</a:t>
            </a:r>
            <a:endParaRPr lang="en-US" altLang="zh-CN" sz="140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87337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4384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工具栏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3326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⑤【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设置（Setting）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进行收退货地址设置、聊天设置、基本信息设置、通知设置等基础信息设置。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5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86405" y="2786380"/>
            <a:ext cx="6623685" cy="22752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文本框 8"/>
          <p:cNvSpPr txBox="1"/>
          <p:nvPr>
            <p:custDataLst>
              <p:tags r:id="rId8"/>
            </p:custDataLst>
          </p:nvPr>
        </p:nvSpPr>
        <p:spPr>
          <a:xfrm>
            <a:off x="5787390" y="3757930"/>
            <a:ext cx="419100" cy="48514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400" b="1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Times New Roman" panose="02020603050405020304"/>
              </a:rPr>
              <a:t>⑤</a:t>
            </a:r>
            <a:endParaRPr lang="en-US" altLang="zh-CN" sz="1400" b="1" kern="10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训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189990" y="2826385"/>
            <a:ext cx="652843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请同学们打开实训平台，熟悉了解工具栏的内容及每个工具的功能。</a:t>
            </a:r>
            <a:endParaRPr lang="zh-CN" altLang="en-US" sz="2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19" name="椭圆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7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14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>
                <p:custDataLst>
                  <p:tags r:id="rId18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66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7" name="矩形: 圆角 4"/>
            <p:cNvSpPr/>
            <p:nvPr>
              <p:custDataLst>
                <p:tags r:id="rId2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8" name="矩形: 圆角 5"/>
            <p:cNvSpPr/>
            <p:nvPr>
              <p:custDataLst>
                <p:tags r:id="rId2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4" name="矩形: 圆角 3"/>
            <p:cNvSpPr/>
            <p:nvPr/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教学目标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75386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知识目标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7935" y="2275819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Knowledge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98976"/>
            <a:ext cx="6096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1.熟悉shopee平台的卖家端功能。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0150" y="4494606"/>
            <a:ext cx="6096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能够对各个板块的内容有初步的了解，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为接下来的Shopee平台运营打下基础。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0150" y="3587114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技能目标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7935" y="4109064"/>
            <a:ext cx="130048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skill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1"/>
            </p:custDataLst>
          </p:nvPr>
        </p:nvSpPr>
        <p:spPr>
          <a:xfrm>
            <a:off x="0" y="6350"/>
            <a:ext cx="12192000" cy="5575935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3" name="任意多边形: 形状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3713432" y="1858988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904917" y="1722720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恭喜你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7227" y="2293145"/>
            <a:ext cx="68597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完成本任务的学习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564" y="3309158"/>
            <a:ext cx="5702646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Congratulations to you</a:t>
            </a:r>
            <a:endParaRPr lang="en-US" altLang="zh-CN" sz="11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9" name="图形 4"/>
          <p:cNvGrpSpPr/>
          <p:nvPr/>
        </p:nvGrpSpPr>
        <p:grpSpPr>
          <a:xfrm>
            <a:off x="4636941" y="6279365"/>
            <a:ext cx="170587" cy="229634"/>
            <a:chOff x="6272974" y="1642396"/>
            <a:chExt cx="247650" cy="333373"/>
          </a:xfrm>
          <a:solidFill>
            <a:schemeClr val="bg1"/>
          </a:solidFill>
        </p:grpSpPr>
        <p:sp>
          <p:nvSpPr>
            <p:cNvPr id="70" name="任意多边形: 形状 69"/>
            <p:cNvSpPr/>
            <p:nvPr/>
          </p:nvSpPr>
          <p:spPr>
            <a:xfrm rot="-1356795">
              <a:off x="6329931" y="1662936"/>
              <a:ext cx="133537" cy="133537"/>
            </a:xfrm>
            <a:custGeom>
              <a:avLst/>
              <a:gdLst>
                <a:gd name="connsiteX0" fmla="*/ 133537 w 133537"/>
                <a:gd name="connsiteY0" fmla="*/ 66769 h 133537"/>
                <a:gd name="connsiteX1" fmla="*/ 66769 w 133537"/>
                <a:gd name="connsiteY1" fmla="*/ 133537 h 133537"/>
                <a:gd name="connsiteX2" fmla="*/ 0 w 133537"/>
                <a:gd name="connsiteY2" fmla="*/ 66769 h 133537"/>
                <a:gd name="connsiteX3" fmla="*/ 66769 w 133537"/>
                <a:gd name="connsiteY3" fmla="*/ 0 h 133537"/>
                <a:gd name="connsiteX4" fmla="*/ 133537 w 133537"/>
                <a:gd name="connsiteY4" fmla="*/ 66769 h 1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37" h="133537">
                  <a:moveTo>
                    <a:pt x="133537" y="66769"/>
                  </a:moveTo>
                  <a:cubicBezTo>
                    <a:pt x="133537" y="103644"/>
                    <a:pt x="103644" y="133537"/>
                    <a:pt x="66769" y="133537"/>
                  </a:cubicBezTo>
                  <a:cubicBezTo>
                    <a:pt x="29893" y="133537"/>
                    <a:pt x="0" y="103644"/>
                    <a:pt x="0" y="66769"/>
                  </a:cubicBezTo>
                  <a:cubicBezTo>
                    <a:pt x="0" y="29893"/>
                    <a:pt x="29893" y="0"/>
                    <a:pt x="66769" y="0"/>
                  </a:cubicBezTo>
                  <a:cubicBezTo>
                    <a:pt x="103644" y="0"/>
                    <a:pt x="133537" y="29893"/>
                    <a:pt x="133537" y="66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2974" y="1819465"/>
              <a:ext cx="247650" cy="156305"/>
            </a:xfrm>
            <a:custGeom>
              <a:avLst/>
              <a:gdLst>
                <a:gd name="connsiteX0" fmla="*/ 123825 w 247650"/>
                <a:gd name="connsiteY0" fmla="*/ 0 h 156305"/>
                <a:gd name="connsiteX1" fmla="*/ 123825 w 247650"/>
                <a:gd name="connsiteY1" fmla="*/ 0 h 156305"/>
                <a:gd name="connsiteX2" fmla="*/ 0 w 247650"/>
                <a:gd name="connsiteY2" fmla="*/ 123825 h 156305"/>
                <a:gd name="connsiteX3" fmla="*/ 0 w 247650"/>
                <a:gd name="connsiteY3" fmla="*/ 123825 h 156305"/>
                <a:gd name="connsiteX4" fmla="*/ 32480 w 247650"/>
                <a:gd name="connsiteY4" fmla="*/ 156305 h 156305"/>
                <a:gd name="connsiteX5" fmla="*/ 215170 w 247650"/>
                <a:gd name="connsiteY5" fmla="*/ 156305 h 156305"/>
                <a:gd name="connsiteX6" fmla="*/ 247650 w 247650"/>
                <a:gd name="connsiteY6" fmla="*/ 123825 h 156305"/>
                <a:gd name="connsiteX7" fmla="*/ 247650 w 247650"/>
                <a:gd name="connsiteY7" fmla="*/ 123825 h 156305"/>
                <a:gd name="connsiteX8" fmla="*/ 123825 w 247650"/>
                <a:gd name="connsiteY8" fmla="*/ 0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56305">
                  <a:moveTo>
                    <a:pt x="123825" y="0"/>
                  </a:moveTo>
                  <a:lnTo>
                    <a:pt x="123825" y="0"/>
                  </a:lnTo>
                  <a:cubicBezTo>
                    <a:pt x="55436" y="0"/>
                    <a:pt x="0" y="55435"/>
                    <a:pt x="0" y="123825"/>
                  </a:cubicBezTo>
                  <a:lnTo>
                    <a:pt x="0" y="123825"/>
                  </a:lnTo>
                  <a:cubicBezTo>
                    <a:pt x="0" y="141732"/>
                    <a:pt x="14573" y="156305"/>
                    <a:pt x="32480" y="156305"/>
                  </a:cubicBezTo>
                  <a:lnTo>
                    <a:pt x="215170" y="156305"/>
                  </a:lnTo>
                  <a:cubicBezTo>
                    <a:pt x="233077" y="156305"/>
                    <a:pt x="247650" y="141732"/>
                    <a:pt x="247650" y="123825"/>
                  </a:cubicBezTo>
                  <a:lnTo>
                    <a:pt x="247650" y="123825"/>
                  </a:lnTo>
                  <a:cubicBezTo>
                    <a:pt x="247650" y="55435"/>
                    <a:pt x="192215" y="0"/>
                    <a:pt x="1238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任务导入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18" name="文本框 17"/>
            <p:cNvSpPr txBox="1"/>
            <p:nvPr/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10min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吴总是一家服装实体店的老板，多年来业务遍及全国，由于经营状况良好，有意扩大经营规模，经过深思熟虑，吴总决定入驻Shopee跨境电商平台，并让A职业技术学院的学生小吴在入驻平台之前，了解Shopee平台是什么？有什么样的功能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1" name="图片 20" descr="shope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3" name="矩形: 圆角 3"/>
            <p:cNvSpPr/>
            <p:nvPr>
              <p:custDataLst>
                <p:tags r:id="rId4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6" name="矩形: 圆角 5"/>
            <p:cNvSpPr/>
            <p:nvPr>
              <p:custDataLst>
                <p:tags r:id="rId6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分析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Shopee是东南亚及中国台湾地区的电商平台。自2015年在新加坡成立以来，Shopee业务范围辐射新加坡、马来西亚、菲律宾、泰国、越南、巴西等10余个市场。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Shopee是东南亚发展最快的电商平台，是国货出海东南亚首选平台。接下来，小吴需要对Shopee平台的功能有一个基础的了解。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10min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shopee 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35" name="矩形: 圆角 3"/>
            <p:cNvSpPr/>
            <p:nvPr>
              <p:custDataLst>
                <p:tags r:id="rId1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矩形: 圆角 4"/>
            <p:cNvSpPr/>
            <p:nvPr>
              <p:custDataLst>
                <p:tags r:id="rId1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矩形: 圆角 5"/>
            <p:cNvSpPr/>
            <p:nvPr>
              <p:custDataLst>
                <p:tags r:id="rId1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任务属性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95400" y="1320800"/>
            <a:ext cx="1663700" cy="5029200"/>
          </a:xfrm>
          <a:prstGeom prst="roundRect">
            <a:avLst>
              <a:gd name="adj" fmla="val 7507"/>
            </a:avLst>
          </a:prstGeom>
          <a:solidFill>
            <a:srgbClr val="FD8C0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755" y="3617595"/>
            <a:ext cx="13195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TikTok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67362" y="2145907"/>
            <a:ext cx="1119776" cy="1119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9584" y="5066920"/>
            <a:ext cx="201731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Task 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Properties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1722568" y="2301168"/>
            <a:ext cx="809363" cy="809254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441700" y="1520825"/>
            <a:ext cx="0" cy="4724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3307116" y="1772357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3723568" y="1670757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岗位属性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36903" y="2011438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Job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307116" y="2729420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3723568" y="2627820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课程属性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36903" y="2968501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Course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07116" y="4643546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4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3723568" y="4541946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职业考试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36903" y="4882627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Vocational Examination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307116" y="5600608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5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3723568" y="5499008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实训任务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36903" y="5839689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Simulation Tasks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07116" y="3686483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3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723568" y="3584883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赛项属性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36903" y="3925564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Event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22583" y="24040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22583" y="33819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22583" y="4301278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22583" y="5257331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49750" y="1679799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本任务可以培养跨境电商运营专员岗位的电子商务平台使用能力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9620" y="2556510"/>
            <a:ext cx="584263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本任务适用于《跨境电子商务（530702）》专业—《跨境电子商务基础》课程。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本任务适用于《跨境电子商务（530702）》专业—《跨境电商运营》课程。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49620" y="3494405"/>
            <a:ext cx="543941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本任务有助于《全国职业院校技能大赛-ZZ020电子商务运营赛项》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模块一：网店开设装修－任务1：网店规划与注册的学习。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49620" y="4447571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本任务有助于《电子商务师五级》职业考试的学习。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49620" y="5400430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本任务属于实训任务，学习结束后将进行实操训练。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6035" y="4114165"/>
            <a:ext cx="16630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任务属性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19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0" name="矩形: 圆角 4"/>
            <p:cNvSpPr/>
            <p:nvPr>
              <p:custDataLst>
                <p:tags r:id="rId7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矩形: 圆角 5"/>
            <p:cNvSpPr/>
            <p:nvPr>
              <p:custDataLst>
                <p:tags r:id="rId8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24909" y="637654"/>
            <a:ext cx="534602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任务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实施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: 圆角 18"/>
          <p:cNvSpPr/>
          <p:nvPr>
            <p:custDataLst>
              <p:tags r:id="rId1"/>
            </p:custDataLst>
          </p:nvPr>
        </p:nvSpPr>
        <p:spPr>
          <a:xfrm>
            <a:off x="3434715" y="2016125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>
            <p:custDataLst>
              <p:tags r:id="rId2"/>
            </p:custDataLst>
          </p:nvPr>
        </p:nvSpPr>
        <p:spPr>
          <a:xfrm>
            <a:off x="6108700" y="2016125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4287054" y="2366149"/>
            <a:ext cx="85783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01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4"/>
            </p:custDataLst>
          </p:nvPr>
        </p:nvSpPr>
        <p:spPr>
          <a:xfrm>
            <a:off x="6960875" y="2366149"/>
            <a:ext cx="857839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02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5"/>
            </p:custDataLst>
          </p:nvPr>
        </p:nvSpPr>
        <p:spPr>
          <a:xfrm>
            <a:off x="3783254" y="3161283"/>
            <a:ext cx="18654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卖家中心</a:t>
            </a:r>
            <a:r>
              <a:rPr lang="zh-CN" altLang="en-US" sz="3000" dirty="0"/>
              <a:t>首页</a:t>
            </a:r>
            <a:endParaRPr lang="zh-CN" altLang="en-US" sz="3000" dirty="0"/>
          </a:p>
        </p:txBody>
      </p:sp>
      <p:sp>
        <p:nvSpPr>
          <p:cNvPr id="42" name="文本框 41"/>
          <p:cNvSpPr txBox="1"/>
          <p:nvPr>
            <p:custDataLst>
              <p:tags r:id="rId6"/>
            </p:custDataLst>
          </p:nvPr>
        </p:nvSpPr>
        <p:spPr>
          <a:xfrm>
            <a:off x="6458905" y="3161283"/>
            <a:ext cx="1865437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tx1">
                    <a:lumMod val="100000"/>
                  </a:schemeClr>
                </a:solidFill>
              </a:rPr>
              <a:t>卖家中心工具栏</a:t>
            </a:r>
            <a:endParaRPr lang="zh-CN" altLang="en-US" sz="3000" dirty="0">
              <a:solidFill>
                <a:schemeClr val="tx1">
                  <a:lumMod val="100000"/>
                </a:schemeClr>
              </a:solidFill>
            </a:endParaRPr>
          </a:p>
        </p:txBody>
      </p:sp>
      <p:grpSp>
        <p:nvGrpSpPr>
          <p:cNvPr id="49" name="组合 48"/>
          <p:cNvGrpSpPr/>
          <p:nvPr>
            <p:custDataLst>
              <p:tags r:id="rId7"/>
            </p:custDataLst>
          </p:nvPr>
        </p:nvGrpSpPr>
        <p:grpSpPr>
          <a:xfrm>
            <a:off x="1418922" y="6115872"/>
            <a:ext cx="1351540" cy="104990"/>
            <a:chOff x="-2077497" y="2055193"/>
            <a:chExt cx="1351540" cy="104990"/>
          </a:xfrm>
        </p:grpSpPr>
        <p:sp>
          <p:nvSpPr>
            <p:cNvPr id="44" name="平行四边形 43"/>
            <p:cNvSpPr/>
            <p:nvPr>
              <p:custDataLst>
                <p:tags r:id="rId8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平行四边形 44"/>
            <p:cNvSpPr/>
            <p:nvPr>
              <p:custDataLst>
                <p:tags r:id="rId9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6" name="平行四边形 45"/>
            <p:cNvSpPr/>
            <p:nvPr>
              <p:custDataLst>
                <p:tags r:id="rId10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7" name="平行四边形 46"/>
            <p:cNvSpPr/>
            <p:nvPr>
              <p:custDataLst>
                <p:tags r:id="rId11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3787319" y="4284405"/>
            <a:ext cx="197675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Seller Central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67" name="矩形 66"/>
          <p:cNvSpPr/>
          <p:nvPr>
            <p:custDataLst>
              <p:tags r:id="rId13"/>
            </p:custDataLst>
          </p:nvPr>
        </p:nvSpPr>
        <p:spPr>
          <a:xfrm>
            <a:off x="6444011" y="4284405"/>
            <a:ext cx="1976755" cy="36830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Seller Central</a:t>
            </a:r>
            <a:endParaRPr lang="en-US" altLang="zh-CN"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ctr"/>
            <a:r>
              <a:rPr lang="en-US" altLang="zh-CN"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toolbar</a:t>
            </a:r>
            <a:endParaRPr lang="en-US" altLang="zh-CN"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4"/>
            </p:custDataLst>
          </p:nvPr>
        </p:nvGrpSpPr>
        <p:grpSpPr>
          <a:xfrm>
            <a:off x="4126822" y="6115872"/>
            <a:ext cx="1351280" cy="104990"/>
            <a:chOff x="-2077497" y="2055193"/>
            <a:chExt cx="1351540" cy="104990"/>
          </a:xfrm>
        </p:grpSpPr>
        <p:sp>
          <p:nvSpPr>
            <p:cNvPr id="3" name="平行四边形 2"/>
            <p:cNvSpPr/>
            <p:nvPr>
              <p:custDataLst>
                <p:tags r:id="rId1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1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1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1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9"/>
            </p:custDataLst>
          </p:nvPr>
        </p:nvGrpSpPr>
        <p:grpSpPr>
          <a:xfrm>
            <a:off x="6834462" y="6115872"/>
            <a:ext cx="1351280" cy="104990"/>
            <a:chOff x="-2077497" y="2055193"/>
            <a:chExt cx="1351540" cy="104990"/>
          </a:xfrm>
        </p:grpSpPr>
        <p:sp>
          <p:nvSpPr>
            <p:cNvPr id="8" name="平行四边形 7"/>
            <p:cNvSpPr/>
            <p:nvPr>
              <p:custDataLst>
                <p:tags r:id="rId20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平行四边形 8"/>
            <p:cNvSpPr/>
            <p:nvPr>
              <p:custDataLst>
                <p:tags r:id="rId21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0" name="平行四边形 9"/>
            <p:cNvSpPr/>
            <p:nvPr>
              <p:custDataLst>
                <p:tags r:id="rId22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平行四边形 10"/>
            <p:cNvSpPr/>
            <p:nvPr>
              <p:custDataLst>
                <p:tags r:id="rId23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24"/>
            </p:custDataLst>
          </p:nvPr>
        </p:nvGrpSpPr>
        <p:grpSpPr>
          <a:xfrm>
            <a:off x="9542102" y="6116507"/>
            <a:ext cx="1351280" cy="104990"/>
            <a:chOff x="-2077497" y="2055193"/>
            <a:chExt cx="1351540" cy="104990"/>
          </a:xfrm>
        </p:grpSpPr>
        <p:sp>
          <p:nvSpPr>
            <p:cNvPr id="13" name="平行四边形 12"/>
            <p:cNvSpPr/>
            <p:nvPr>
              <p:custDataLst>
                <p:tags r:id="rId25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平行四边形 13"/>
            <p:cNvSpPr/>
            <p:nvPr>
              <p:custDataLst>
                <p:tags r:id="rId26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5" name="平行四边形 14"/>
            <p:cNvSpPr/>
            <p:nvPr>
              <p:custDataLst>
                <p:tags r:id="rId27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8" name="平行四边形 17"/>
            <p:cNvSpPr/>
            <p:nvPr>
              <p:custDataLst>
                <p:tags r:id="rId28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卖家中心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首页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Seller Central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189039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15805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首页介绍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在导航页输入注册区域的卖家登录网址，输入账号密码后可跳转卖家中心。卖家中心整体界面如下图。其中包括：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3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17147"/>
          <a:stretch>
            <a:fillRect/>
          </a:stretch>
        </p:blipFill>
        <p:spPr>
          <a:xfrm>
            <a:off x="2768600" y="2813685"/>
            <a:ext cx="6816725" cy="264477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200150" y="278765"/>
            <a:ext cx="4384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首页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27596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29660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待办清单（To do list）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显示卖家的待办事项，包括待出货、待退货/退款、待取消订单以及已禁止商品、已售出商品的信息。如图所示：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3" name="图片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7008" b="5599"/>
          <a:stretch>
            <a:fillRect/>
          </a:stretch>
        </p:blipFill>
        <p:spPr>
          <a:xfrm>
            <a:off x="2761615" y="2889250"/>
            <a:ext cx="6668770" cy="189357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200150" y="278765"/>
            <a:ext cx="4384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卖家中心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首页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PP_MARK_KEY" val="f00f8721-3b26-426e-8e28-5f101f727e7d"/>
  <p:tag name="COMMONDATA" val="eyJjb3VudCI6MywiaGRpZCI6ImVhODk3Mzc3YmQ2YzJmZDJjOTgxMjdkMmJhMjhmODVhIiwidXNlckNvdW50IjozfQ=="/>
  <p:tag name="commondata" val="eyJjb3VudCI6NCwiaGRpZCI6ImE4N2Q3ZGQwYzhlYjAyYTc1Y2I5OThlMjE0OGEzNWY0IiwidXNlckNvdW50IjoxfQ==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2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3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4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5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3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3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4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5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6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7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8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49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1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2.xml><?xml version="1.0" encoding="utf-8"?>
<p:tagLst xmlns:p="http://schemas.openxmlformats.org/presentationml/2006/main">
  <p:tag name="KSO_WM_DIAGRAM_VIRTUALLY_FRAME" val="{&quot;height&quot;:331.13165354330704,&quot;left&quot;:111.72614173228347,&quot;top&quot;:158.75,&quot;width&quot;:746.0204724409448}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cpkobeo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34D99"/>
            </a:gs>
            <a:gs pos="100000">
              <a:srgbClr val="0B50DC"/>
            </a:gs>
          </a:gsLst>
          <a:lin ang="2700000" scaled="1"/>
          <a:tileRect/>
        </a:gra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1819</Words>
  <Application>WPS 演示</Application>
  <PresentationFormat>宽屏</PresentationFormat>
  <Paragraphs>240</Paragraphs>
  <Slides>20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宋体</vt:lpstr>
      <vt:lpstr>Wingdings</vt:lpstr>
      <vt:lpstr>汉仪雅酷黑 45W</vt:lpstr>
      <vt:lpstr>思源黑体 CN Medium</vt:lpstr>
      <vt:lpstr>思源黑体 CN Bold</vt:lpstr>
      <vt:lpstr>思源黑体 CN Regular</vt:lpstr>
      <vt:lpstr>思源黑体 CN Normal</vt:lpstr>
      <vt:lpstr>思源宋体 CN Heavy</vt:lpstr>
      <vt:lpstr>思源宋体 CN ExtraLight</vt:lpstr>
      <vt:lpstr>思源宋体 CN Medium</vt:lpstr>
      <vt:lpstr>汉仪雅酷黑 75W</vt:lpstr>
      <vt:lpstr>黑体</vt:lpstr>
      <vt:lpstr>微软雅黑</vt:lpstr>
      <vt:lpstr>Arial Unicode MS</vt:lpstr>
      <vt:lpstr>等线</vt:lpstr>
      <vt:lpstr>Calibri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WPS_1697081618</cp:lastModifiedBy>
  <cp:revision>224</cp:revision>
  <dcterms:created xsi:type="dcterms:W3CDTF">2024-03-21T07:59:00Z</dcterms:created>
  <dcterms:modified xsi:type="dcterms:W3CDTF">2024-03-22T03:06:50Z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v1.0_mb_1I1ZMkAm0fRRIb3ZDtMrYw==</vt:lpwstr>
  </property>
  <property fmtid="{D5CDD505-2E9C-101B-9397-08002B2CF9AE}" pid="4" name="ICV">
    <vt:lpwstr>90E0E9397118EC023581EE653B397271_43</vt:lpwstr>
  </property>
</Properties>
</file>